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2" r:id="rId3"/>
    <p:sldId id="273" r:id="rId4"/>
    <p:sldId id="346" r:id="rId5"/>
    <p:sldId id="347" r:id="rId6"/>
    <p:sldId id="348" r:id="rId7"/>
    <p:sldId id="283" r:id="rId8"/>
    <p:sldId id="290" r:id="rId9"/>
    <p:sldId id="284" r:id="rId10"/>
    <p:sldId id="285" r:id="rId11"/>
    <p:sldId id="286" r:id="rId12"/>
    <p:sldId id="349" r:id="rId13"/>
    <p:sldId id="289" r:id="rId14"/>
    <p:sldId id="288" r:id="rId15"/>
    <p:sldId id="287" r:id="rId16"/>
    <p:sldId id="291" r:id="rId17"/>
    <p:sldId id="292" r:id="rId18"/>
    <p:sldId id="293" r:id="rId19"/>
    <p:sldId id="294" r:id="rId20"/>
    <p:sldId id="350" r:id="rId2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E4532A-C224-74E6-91E2-BDF2D9948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D5ED350-F82A-A085-EB39-902AFE897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2E57437-B3DC-5C92-982B-4543492C7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AB3A-79C2-44F6-B66E-87C81BA9E873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39070AC-FEB6-4D1D-4975-3080A14E9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DE79A30-E347-7B70-6BFE-F1712DE0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AB485-D63C-4CE6-9BA8-C5B34D451A1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308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3AACC4-0F9B-8E99-EA13-BCEC54B13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9FB1A92-E4C8-084B-CF22-1DFDE1CB1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E9DD67E-2A47-318B-28EE-B58E3201E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AB3A-79C2-44F6-B66E-87C81BA9E873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D8B4071-A0F7-0C17-3715-7C5C5445F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9764A1E-827C-BDDF-9F6C-03EEED9FB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AB485-D63C-4CE6-9BA8-C5B34D451A1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6868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90DF821A-8759-508F-0348-8D16C995A7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104CA39-2095-78E1-9B44-77BC5FCBF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3F2DD17-EB78-2554-A080-60BFE7DCE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AB3A-79C2-44F6-B66E-87C81BA9E873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C06DCF8-870E-F156-4D3B-97DEFCB45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12E85B-FF4A-D22E-F23F-CD9AA43BE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AB485-D63C-4CE6-9BA8-C5B34D451A1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8097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D5EA28-EC5C-EA5C-7720-8D4383A16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099430-D23F-D768-432E-E0D8FD1E3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170EBED-796D-62FF-C83B-254650D27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AB3A-79C2-44F6-B66E-87C81BA9E873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7AC1526-3A98-1ADA-F1EF-8D994A793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1D34874-7597-C246-527E-65CE87DB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AB485-D63C-4CE6-9BA8-C5B34D451A1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4428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1E27F-DFDC-54A9-8C0C-05BA6930D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1E1B78C-1A15-4EC2-1F8A-3C343F761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7FDB2BB-6E26-8BEE-711E-DD4C5F124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AB3A-79C2-44F6-B66E-87C81BA9E873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74152AD-78B9-436D-E7B7-4F36B1580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1DFD66-6606-7A63-9BE5-E210553D3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AB485-D63C-4CE6-9BA8-C5B34D451A1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705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961CCB-F1E0-1293-A7E2-8B688BDD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C64D79-8E78-E82C-9E49-9AF064A55C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ACB44E6-37EE-55C0-1B79-CC43147D7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CD65F0B-BAD7-E65A-47B0-96EA5D932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AB3A-79C2-44F6-B66E-87C81BA9E873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B639FA1-AEB9-832C-91F2-0156D09CE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446CF73-59BD-5B3E-B030-25E647646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AB485-D63C-4CE6-9BA8-C5B34D451A1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393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665557-BFC8-8A43-3477-0C53FF4B7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A97B143-4E77-3AEF-16A6-C7B3E3EBA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F6E6CE0-B5DD-3861-C48B-EFA7FE819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EA1D52B-3064-62CD-4B4A-39863AEC9D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7113006-9720-24F6-9B5B-638EE67257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7597984-7A1A-1C8D-67A9-04564B140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AB3A-79C2-44F6-B66E-87C81BA9E873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17D59523-8F1A-E274-0A1B-70D4AE413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B291C8D-44EB-CA0F-D313-774721270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AB485-D63C-4CE6-9BA8-C5B34D451A1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4887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EEAC47-6A83-C7A6-64F4-01D95A652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46309D1-3D0E-4B56-1231-95A888CFD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AB3A-79C2-44F6-B66E-87C81BA9E873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70AD395-6EF7-E830-0312-E6234433E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FCA391E-8234-7D21-1F7E-BCA9B394C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AB485-D63C-4CE6-9BA8-C5B34D451A1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2677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BE4F575-80FA-2113-B9D9-6E6281BA0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AB3A-79C2-44F6-B66E-87C81BA9E873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9808985-01BD-7D95-B88C-C8B1205F1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C9EEE9E-8EA2-208F-6AD3-ADD34E9B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AB485-D63C-4CE6-9BA8-C5B34D451A1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4713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618620-1F27-DEFF-E1A2-5570A9A36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2AB70EF-ABA4-2BE7-6C52-4CBE521CE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738AAEE-6C90-F52B-7118-E5ABBA214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596300D-E927-3105-CDCE-7B9298DF5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AB3A-79C2-44F6-B66E-87C81BA9E873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3241913-A510-36C4-1827-2B41556A6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80C787B-ABDF-E982-8549-197D7C64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AB485-D63C-4CE6-9BA8-C5B34D451A1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82253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2FB0F-097D-C8BD-0ABB-1F8B42441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6026678-887B-DD46-5F19-65D575AB38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A43DC96-A3EC-C9EA-DFE2-07D04F4AA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BAAC409-A605-4B26-344A-3D43408F9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AB3A-79C2-44F6-B66E-87C81BA9E873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679265D-AA39-5086-7A11-679F8A2D3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6126A1B-7AE6-C057-B9A2-62461BD68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AB485-D63C-4CE6-9BA8-C5B34D451A1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4740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B40CE63-922F-0A04-8BCE-F9CC4FC5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53D6802-F4CB-3DB4-720A-CD45FB6E9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8D83CFC-AA7A-9FA2-6AD5-BE4E73CCE4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B5AB3A-79C2-44F6-B66E-87C81BA9E873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087F20D-1A1C-2084-B7E3-2316BA15A3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0AD110-001A-F13D-0EED-74A2D848C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AAB485-D63C-4CE6-9BA8-C5B34D451A1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233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9B099-3678-56D7-4D13-0036810034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733" y="3052558"/>
            <a:ext cx="9684774" cy="1807912"/>
          </a:xfrm>
        </p:spPr>
        <p:txBody>
          <a:bodyPr>
            <a:normAutofit fontScale="90000"/>
          </a:bodyPr>
          <a:lstStyle/>
          <a:p>
            <a:r>
              <a:rPr lang="nl-BE" sz="7200" b="1" cap="all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Lato Black" panose="020F0A02020204030203" pitchFamily="34" charset="0"/>
              </a:rPr>
              <a:t>Alimentation</a:t>
            </a:r>
            <a:br>
              <a:rPr lang="nl-BE" sz="7200" b="1" cap="all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Lato Black" panose="020F0A02020204030203" pitchFamily="34" charset="0"/>
              </a:rPr>
            </a:br>
            <a:r>
              <a:rPr lang="nl-BE" sz="7200" b="1" cap="all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Lato Black" panose="020F0A02020204030203" pitchFamily="34" charset="0"/>
              </a:rPr>
              <a:t>Couche-Tard 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DB8EF02-DF1E-4CA0-A16A-719DCC97E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667" y="4860470"/>
            <a:ext cx="10491020" cy="752679"/>
          </a:xfrm>
        </p:spPr>
        <p:txBody>
          <a:bodyPr>
            <a:normAutofit/>
          </a:bodyPr>
          <a:lstStyle/>
          <a:p>
            <a:r>
              <a:rPr lang="nl-BE" sz="3600" cap="small">
                <a:ln w="3175">
                  <a:noFill/>
                </a:ln>
                <a:solidFill>
                  <a:schemeClr val="bg1"/>
                </a:solidFill>
                <a:latin typeface="Lato" panose="020F0502020204030203" pitchFamily="34" charset="0"/>
              </a:rPr>
              <a:t>Fausto Bauwens, 2024-2025</a:t>
            </a:r>
          </a:p>
        </p:txBody>
      </p:sp>
      <p:pic>
        <p:nvPicPr>
          <p:cNvPr id="14" name="Picture 13" descr="A red and white logo&#10;&#10;Description automatically generated">
            <a:extLst>
              <a:ext uri="{FF2B5EF4-FFF2-40B4-BE49-F238E27FC236}">
                <a16:creationId xmlns:a16="http://schemas.microsoft.com/office/drawing/2014/main" id="{6F035F64-057F-ECC7-687F-AC5762053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880" y="112610"/>
            <a:ext cx="8288594" cy="3237732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57CEF64-0EA5-320C-0219-2963CA4A0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70" y="190048"/>
            <a:ext cx="11526859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46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B458E-1574-976A-404C-77E4E935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Financials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83F1A-DEB8-62A4-E36F-C5AD00641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495" y="1635232"/>
            <a:ext cx="9087010" cy="4275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45BF53-BDF2-96D1-683B-CBB677CE96F8}"/>
              </a:ext>
            </a:extLst>
          </p:cNvPr>
          <p:cNvSpPr txBox="1"/>
          <p:nvPr/>
        </p:nvSpPr>
        <p:spPr>
          <a:xfrm>
            <a:off x="838199" y="6308209"/>
            <a:ext cx="559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/>
              <a:t>CAGR </a:t>
            </a:r>
            <a:r>
              <a:rPr lang="nl-BE" sz="2400"/>
              <a:t>= Compound </a:t>
            </a:r>
            <a:r>
              <a:rPr lang="nl-BE" sz="2400" err="1"/>
              <a:t>Annual</a:t>
            </a:r>
            <a:r>
              <a:rPr lang="nl-BE" sz="2400"/>
              <a:t> </a:t>
            </a:r>
            <a:r>
              <a:rPr lang="nl-BE" sz="2400" err="1"/>
              <a:t>Growth</a:t>
            </a:r>
            <a:r>
              <a:rPr lang="nl-BE" sz="2400"/>
              <a:t> </a:t>
            </a:r>
            <a:r>
              <a:rPr lang="nl-BE" sz="2400" err="1"/>
              <a:t>Rate</a:t>
            </a:r>
            <a:r>
              <a:rPr lang="nl-BE" sz="2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3529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7DEA5-184B-F007-0C85-81AF90243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Financials</a:t>
            </a:r>
            <a:r>
              <a:rPr lang="nl-BE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3B14-6007-D604-B647-F30423B2C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3200">
                <a:solidFill>
                  <a:srgbClr val="FF0000"/>
                </a:solidFill>
              </a:rPr>
              <a:t>Return On </a:t>
            </a:r>
            <a:r>
              <a:rPr lang="nl-BE" sz="3200" err="1">
                <a:solidFill>
                  <a:srgbClr val="FF0000"/>
                </a:solidFill>
              </a:rPr>
              <a:t>Invested</a:t>
            </a:r>
            <a:r>
              <a:rPr lang="nl-BE" sz="3200">
                <a:solidFill>
                  <a:srgbClr val="FF0000"/>
                </a:solidFill>
              </a:rPr>
              <a:t> </a:t>
            </a:r>
            <a:r>
              <a:rPr lang="nl-BE" sz="3200" err="1">
                <a:solidFill>
                  <a:srgbClr val="FF0000"/>
                </a:solidFill>
              </a:rPr>
              <a:t>Capital</a:t>
            </a:r>
            <a:r>
              <a:rPr lang="nl-BE" sz="3200">
                <a:solidFill>
                  <a:srgbClr val="FF0000"/>
                </a:solidFill>
              </a:rPr>
              <a:t> </a:t>
            </a:r>
            <a:r>
              <a:rPr lang="nl-BE" sz="3200"/>
              <a:t>(ROIC) = NOPAT / IC 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nl-BE" sz="3200"/>
              <a:t>Maatstaf = +15% </a:t>
            </a:r>
          </a:p>
          <a:p>
            <a:pPr marL="0" indent="0">
              <a:buNone/>
            </a:pPr>
            <a:endParaRPr lang="nl-BE"/>
          </a:p>
          <a:p>
            <a:pPr marL="0" indent="0">
              <a:buNone/>
            </a:pPr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55012-457D-B569-74E5-48EB1F6B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18309"/>
            <a:ext cx="5949562" cy="136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55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Cash Flow </a:t>
            </a:r>
            <a:endParaRPr lang="en-BE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E26D9-5E51-5325-9485-94F206905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sz="3200">
                <a:solidFill>
                  <a:srgbClr val="FF0000"/>
                </a:solidFill>
              </a:rPr>
              <a:t>Winstkwaliteit</a:t>
            </a:r>
            <a:r>
              <a:rPr lang="nl-BE" sz="3200"/>
              <a:t> = (Free Cash Flow / Net </a:t>
            </a:r>
            <a:r>
              <a:rPr lang="nl-BE" sz="3200" err="1"/>
              <a:t>Income</a:t>
            </a:r>
            <a:r>
              <a:rPr lang="nl-BE" sz="3200"/>
              <a:t>) * 100 </a:t>
            </a:r>
          </a:p>
          <a:p>
            <a:r>
              <a:rPr lang="nl-BE" sz="3200"/>
              <a:t>Maatstaf = +80% (5jaar) 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nl-BE" sz="3200"/>
              <a:t>2020 = (2.312/2.354) * 100 = 98,22% 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nl-BE" sz="3200"/>
              <a:t>2021 = (2.864/2.706) * 100 = 105,84%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nl-BE" sz="3200"/>
              <a:t>2022 = (2.280/2.683) * 100 = 84,98% 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nl-BE" sz="3200"/>
              <a:t>2023 = (2.541/3.091) * 100 = 82,21%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nl-BE" sz="3200"/>
              <a:t>2024 = (2.874/2.730) * 100 = 105,27% 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nl-BE" sz="3200" u="sng"/>
              <a:t>5 jaar gemiddelde </a:t>
            </a:r>
            <a:r>
              <a:rPr lang="nl-BE" sz="3200"/>
              <a:t>= 95,30% </a:t>
            </a:r>
          </a:p>
          <a:p>
            <a:pPr marL="0" indent="0">
              <a:buNone/>
            </a:pPr>
            <a:endParaRPr lang="nl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62365-07F9-598D-6831-ABC6099CC276}"/>
              </a:ext>
            </a:extLst>
          </p:cNvPr>
          <p:cNvSpPr txBox="1"/>
          <p:nvPr/>
        </p:nvSpPr>
        <p:spPr>
          <a:xfrm>
            <a:off x="838200" y="6176963"/>
            <a:ext cx="210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USD in Miljoen </a:t>
            </a:r>
          </a:p>
        </p:txBody>
      </p:sp>
    </p:spTree>
    <p:extLst>
      <p:ext uri="{BB962C8B-B14F-4D97-AF65-F5344CB8AC3E}">
        <p14:creationId xmlns:p14="http://schemas.microsoft.com/office/powerpoint/2010/main" val="3009412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82990-FFBA-D482-2580-F3841D527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Overname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4C85D-AF9E-9632-53FF-30B467B45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TotalEnergies -&gt; Cirkel K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nl-BE"/>
              <a:t>Via Volledige overname (Nederland &amp; Duitsland) 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nl-BE"/>
              <a:t>Via joint venture (België &amp; Luxemburg) </a:t>
            </a:r>
          </a:p>
          <a:p>
            <a:pPr marL="0" indent="0">
              <a:buNone/>
            </a:pPr>
            <a:endParaRPr lang="nl-BE"/>
          </a:p>
          <a:p>
            <a:pPr marL="0" indent="0">
              <a:buNone/>
            </a:pPr>
            <a:endParaRPr lang="nl-BE"/>
          </a:p>
          <a:p>
            <a:pPr marL="0" indent="0">
              <a:buNone/>
            </a:pPr>
            <a:endParaRPr lang="nl-BE"/>
          </a:p>
          <a:p>
            <a:pPr marL="0" indent="0">
              <a:buNone/>
            </a:pPr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1B94A-F3B4-AA22-8A79-54762EF18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069" y="3947312"/>
            <a:ext cx="8035861" cy="159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48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D9DF-2D09-8061-8727-654456E4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Potentiële overname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6669F3-B116-EA56-B2E3-44AE57419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616" y="1377827"/>
            <a:ext cx="6240359" cy="169564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20BD36-8CB7-17FA-A1E7-AB273BF8B6B9}"/>
              </a:ext>
            </a:extLst>
          </p:cNvPr>
          <p:cNvSpPr txBox="1"/>
          <p:nvPr/>
        </p:nvSpPr>
        <p:spPr>
          <a:xfrm>
            <a:off x="1761653" y="4326049"/>
            <a:ext cx="2375780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b="1"/>
              <a:t>Koersreactie van </a:t>
            </a:r>
            <a:r>
              <a:rPr lang="nl-BE" b="1" err="1"/>
              <a:t>Seven</a:t>
            </a:r>
            <a:r>
              <a:rPr lang="nl-BE" b="1"/>
              <a:t> &amp; I Holdings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9CBCF-0A81-BA3E-6A2D-C1C187EDBC9C}"/>
              </a:ext>
            </a:extLst>
          </p:cNvPr>
          <p:cNvCxnSpPr/>
          <p:nvPr/>
        </p:nvCxnSpPr>
        <p:spPr>
          <a:xfrm>
            <a:off x="4246075" y="4649215"/>
            <a:ext cx="17744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E372B8B-C52A-71AD-10A4-F8CF879CD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478" y="2780842"/>
            <a:ext cx="5465906" cy="323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92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A3D9-828C-8800-9771-CFECF4993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Waardering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5A1DF-D06D-A501-3D10-E72930E7D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647"/>
            <a:ext cx="10515600" cy="4351338"/>
          </a:xfrm>
        </p:spPr>
        <p:txBody>
          <a:bodyPr/>
          <a:lstStyle/>
          <a:p>
            <a:r>
              <a:rPr lang="nl-BE"/>
              <a:t>Koers/winst = 21</a:t>
            </a:r>
          </a:p>
          <a:p>
            <a:r>
              <a:rPr lang="nl-BE"/>
              <a:t>EV/FCFF = 28</a:t>
            </a:r>
          </a:p>
          <a:p>
            <a:pPr marL="0" indent="0">
              <a:buNone/>
            </a:pPr>
            <a:r>
              <a:rPr lang="nl-BE"/>
              <a:t>-&gt; Vergelijking met “concurrentie”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2CB1D-4CC8-34F3-2C2C-C9D57F2E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94" y="3083976"/>
            <a:ext cx="11461611" cy="222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24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04D7-064D-9DE2-5FB1-73033EC2F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SWOT-analyse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F4314-26C3-7CFB-5C3F-49E9D8712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err="1"/>
              <a:t>Strengths</a:t>
            </a:r>
            <a:r>
              <a:rPr lang="nl-BE"/>
              <a:t>: </a:t>
            </a:r>
          </a:p>
          <a:p>
            <a:pPr marL="0" indent="0">
              <a:buNone/>
            </a:pPr>
            <a:r>
              <a:rPr lang="nl-BE"/>
              <a:t>- V</a:t>
            </a:r>
            <a:r>
              <a:rPr lang="nl-BE" sz="2800" i="0" u="none" strike="noStrike" kern="1200">
                <a:effectLst/>
                <a:latin typeface="Aptos" panose="020B0004020202020204" pitchFamily="34" charset="0"/>
              </a:rPr>
              <a:t>erschillende merken in verschillende landen </a:t>
            </a:r>
            <a:endParaRPr lang="nl-BE" sz="2400" i="0" u="none" strike="noStrike">
              <a:effectLst/>
              <a:latin typeface="Arial" panose="020B0604020202020204" pitchFamily="34" charset="0"/>
            </a:endParaRPr>
          </a:p>
          <a:p>
            <a:pPr marL="0" indent="0" algn="l" rtl="0" eaLnBrk="1" fontAlgn="t" latinLnBrk="0" hangingPunct="1">
              <a:buNone/>
            </a:pPr>
            <a:r>
              <a:rPr lang="nl-BE" sz="2800" b="0" i="0" u="none" strike="noStrike" kern="120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- Meer dan 16.000 vestigingen </a:t>
            </a:r>
            <a:endParaRPr lang="nl-BE" sz="2400" b="0" i="0" u="none" strike="noStrike">
              <a:effectLst/>
              <a:latin typeface="Arial" panose="020B0604020202020204" pitchFamily="34" charset="0"/>
            </a:endParaRPr>
          </a:p>
          <a:p>
            <a:pPr marL="0" indent="0" algn="l" rtl="0" eaLnBrk="1" fontAlgn="t" latinLnBrk="0" hangingPunct="1">
              <a:buNone/>
            </a:pPr>
            <a:r>
              <a:rPr lang="nl-BE" sz="2800" b="0" i="0" u="none" strike="noStrike" kern="120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- Leider in </a:t>
            </a:r>
            <a:r>
              <a:rPr lang="nl-BE" sz="2800" b="0" i="0" u="none" strike="noStrike" kern="120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gemakswinkels</a:t>
            </a:r>
            <a:r>
              <a:rPr lang="nl-BE" sz="2800" b="0" i="0" u="none" strike="noStrike" kern="120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endParaRPr lang="nl-BE" sz="2400" b="0" i="0" u="none" strike="noStrike">
              <a:effectLst/>
              <a:latin typeface="Arial" panose="020B0604020202020204" pitchFamily="34" charset="0"/>
            </a:endParaRPr>
          </a:p>
          <a:p>
            <a:pPr marL="0" indent="0" algn="l" rtl="0" eaLnBrk="1" fontAlgn="t" latinLnBrk="0" hangingPunct="1">
              <a:buNone/>
            </a:pPr>
            <a:r>
              <a:rPr lang="nl-BE" sz="2800" b="0" i="0" u="none" strike="noStrike" kern="120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- Succesvolle fusies en overnames </a:t>
            </a:r>
            <a:endParaRPr lang="nl-BE" sz="2400" b="0" i="0" u="none" strike="noStrike">
              <a:effectLst/>
              <a:latin typeface="Arial" panose="020B0604020202020204" pitchFamily="34" charset="0"/>
            </a:endParaRPr>
          </a:p>
          <a:p>
            <a:pPr marL="0" indent="0" algn="l" rtl="0" eaLnBrk="1" fontAlgn="t" latinLnBrk="0" hangingPunct="1">
              <a:buNone/>
            </a:pPr>
            <a:r>
              <a:rPr lang="nl-BE" sz="2800" b="0" i="0" u="none" strike="noStrike" kern="120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- Recessie bestendig </a:t>
            </a:r>
            <a:endParaRPr lang="nl-BE" sz="2400" b="0" i="0" u="none" strike="noStrike">
              <a:effectLst/>
              <a:latin typeface="Arial" panose="020B0604020202020204" pitchFamily="34" charset="0"/>
            </a:endParaRPr>
          </a:p>
          <a:p>
            <a:pPr marL="0" indent="0" algn="l" rtl="0" eaLnBrk="1" fontAlgn="t" latinLnBrk="0" hangingPunct="1">
              <a:buNone/>
            </a:pPr>
            <a:r>
              <a:rPr lang="nl-BE" sz="2800" b="0" i="0" u="none" strike="noStrike" kern="120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- Exclusieve partnerships/ Klantvriendelijkheid  </a:t>
            </a:r>
            <a:endParaRPr lang="nl-BE" sz="2400" b="0" i="0" u="none" strike="noStrike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672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E2212-9ABA-8AEC-459C-CC6A33776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SWOT-analyse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B3BE0-CC00-25C4-6501-7034DEDC0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err="1"/>
              <a:t>Weaknesess</a:t>
            </a:r>
            <a:r>
              <a:rPr lang="nl-BE"/>
              <a:t>: </a:t>
            </a:r>
          </a:p>
          <a:p>
            <a:pPr marL="0" indent="0" algn="l" rtl="0" eaLnBrk="1" fontAlgn="t" latinLnBrk="0" hangingPunct="1">
              <a:buNone/>
            </a:pPr>
            <a:r>
              <a:rPr lang="nl-BE" sz="2800" i="0" u="none" strike="noStrike" kern="1200">
                <a:effectLst/>
                <a:latin typeface="Aptos" panose="020B0004020202020204" pitchFamily="34" charset="0"/>
              </a:rPr>
              <a:t>- Afwezig in opkomende marketen</a:t>
            </a:r>
            <a:endParaRPr lang="nl-BE" sz="2400" i="0" u="none" strike="noStrike">
              <a:effectLst/>
              <a:latin typeface="Arial" panose="020B0604020202020204" pitchFamily="34" charset="0"/>
            </a:endParaRPr>
          </a:p>
          <a:p>
            <a:pPr marL="0" indent="0" algn="l" rtl="0" eaLnBrk="1" fontAlgn="t" latinLnBrk="0" hangingPunct="1">
              <a:buNone/>
            </a:pPr>
            <a:r>
              <a:rPr lang="nl-BE" sz="2800" b="0" i="0" u="none" strike="noStrike" kern="120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- Veel Afhankelijk van M&amp;A </a:t>
            </a:r>
            <a:endParaRPr lang="nl-BE" sz="2400" b="0" i="0" u="none" strike="noStrike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1086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EA948-A47A-CFEE-899B-ED14AE35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SWOT-analyse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F9992-3227-4E28-9310-489C50201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err="1"/>
              <a:t>Opportunities</a:t>
            </a:r>
            <a:r>
              <a:rPr lang="nl-BE"/>
              <a:t>: </a:t>
            </a:r>
          </a:p>
          <a:p>
            <a:pPr marL="0" indent="0" algn="l" rtl="0" eaLnBrk="1" fontAlgn="t" latinLnBrk="0" hangingPunct="1">
              <a:buNone/>
            </a:pPr>
            <a:r>
              <a:rPr lang="nl-BE" sz="2800" i="0" u="none" strike="noStrike" kern="1200">
                <a:effectLst/>
                <a:latin typeface="Aptos" panose="020B0004020202020204" pitchFamily="34" charset="0"/>
              </a:rPr>
              <a:t>-</a:t>
            </a:r>
            <a:r>
              <a:rPr lang="nl-BE" sz="2800" b="1" i="0" u="none" strike="noStrike" kern="1200">
                <a:effectLst/>
                <a:latin typeface="Aptos" panose="020B0004020202020204" pitchFamily="34" charset="0"/>
              </a:rPr>
              <a:t> </a:t>
            </a:r>
            <a:r>
              <a:rPr lang="nl-BE" sz="2800" i="0" u="none" strike="noStrike" kern="1200">
                <a:effectLst/>
                <a:latin typeface="Aptos" panose="020B0004020202020204" pitchFamily="34" charset="0"/>
              </a:rPr>
              <a:t>Uitbreidingsplannen in Cambodja, Saudi-Arabië, Mongolië, Mexico </a:t>
            </a:r>
            <a:endParaRPr lang="nl-BE" sz="2400" i="0" u="none" strike="noStrike">
              <a:effectLst/>
              <a:latin typeface="Arial" panose="020B0604020202020204" pitchFamily="34" charset="0"/>
            </a:endParaRPr>
          </a:p>
          <a:p>
            <a:pPr marL="0" indent="0" algn="l" rtl="0" eaLnBrk="1" fontAlgn="t" latinLnBrk="0" hangingPunct="1">
              <a:buNone/>
            </a:pPr>
            <a:r>
              <a:rPr lang="nl-BE" sz="2800" b="0" i="0" u="none" strike="noStrike" kern="1200">
                <a:effectLst/>
                <a:latin typeface="Aptos" panose="020B0004020202020204" pitchFamily="34" charset="0"/>
              </a:rPr>
              <a:t>- Uitbreiding via M&amp;A </a:t>
            </a:r>
            <a:endParaRPr lang="nl-BE" sz="2400" b="0" i="0" u="none" strike="noStrike">
              <a:effectLst/>
              <a:latin typeface="Arial" panose="020B0604020202020204" pitchFamily="34" charset="0"/>
            </a:endParaRPr>
          </a:p>
          <a:p>
            <a:pPr marL="0" indent="0" algn="l" rtl="0" eaLnBrk="1" fontAlgn="t" latinLnBrk="0" hangingPunct="1">
              <a:buNone/>
            </a:pPr>
            <a:r>
              <a:rPr lang="nl-BE" sz="2800" b="0" i="0" u="none" strike="noStrike" kern="120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- Private label</a:t>
            </a:r>
            <a:endParaRPr lang="nl-BE" sz="2400" b="0" i="0" u="none" strike="noStrike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8804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534C4-AF0D-C6F4-292B-C6AE73E03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SWOT-analyse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4D3BD-40C3-8253-D7E1-CB495DCBA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err="1"/>
              <a:t>Threats</a:t>
            </a:r>
            <a:r>
              <a:rPr lang="nl-BE"/>
              <a:t>:</a:t>
            </a:r>
          </a:p>
          <a:p>
            <a:pPr marL="0" indent="0" algn="l" rtl="0" eaLnBrk="1" fontAlgn="t" latinLnBrk="0" hangingPunct="1">
              <a:buNone/>
            </a:pPr>
            <a:r>
              <a:rPr lang="nl-BE" sz="2800" i="0" u="none" strike="noStrike" kern="1200">
                <a:effectLst/>
                <a:latin typeface="Aptos" panose="020B0004020202020204" pitchFamily="34" charset="0"/>
              </a:rPr>
              <a:t>- EV industrie </a:t>
            </a:r>
            <a:endParaRPr lang="nl-BE" sz="2400" i="0" u="none" strike="noStrike">
              <a:effectLst/>
              <a:latin typeface="Arial" panose="020B0604020202020204" pitchFamily="34" charset="0"/>
            </a:endParaRPr>
          </a:p>
          <a:p>
            <a:pPr marL="0" indent="0" algn="l" rtl="0" eaLnBrk="1" fontAlgn="t" latinLnBrk="0" hangingPunct="1">
              <a:buNone/>
            </a:pPr>
            <a:r>
              <a:rPr lang="nl-BE" sz="2800" b="0" i="0" u="none" strike="noStrike" kern="120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- Wetgevingen en Beperkingen </a:t>
            </a:r>
            <a:endParaRPr lang="nl-BE" sz="2400" b="0" i="0" u="none" strike="noStrike">
              <a:effectLst/>
              <a:latin typeface="Arial" panose="020B0604020202020204" pitchFamily="34" charset="0"/>
            </a:endParaRPr>
          </a:p>
          <a:p>
            <a:pPr marL="0" indent="0" algn="l" rtl="0" eaLnBrk="1" fontAlgn="t" latinLnBrk="0" hangingPunct="1">
              <a:buNone/>
            </a:pPr>
            <a:r>
              <a:rPr lang="nl-BE" sz="2800" b="0" i="0" u="none" strike="noStrike" kern="120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- Concurrentie </a:t>
            </a:r>
            <a:endParaRPr lang="nl-BE" sz="2400" b="0" i="0" u="none" strike="noStrike">
              <a:effectLst/>
              <a:latin typeface="Arial" panose="020B0604020202020204" pitchFamily="34" charset="0"/>
            </a:endParaRPr>
          </a:p>
          <a:p>
            <a:pPr marL="0" indent="0" algn="l" rtl="0" eaLnBrk="1" fontAlgn="t" latinLnBrk="0" hangingPunct="1">
              <a:buNone/>
            </a:pPr>
            <a:r>
              <a:rPr lang="nl-BE" sz="2800" b="0" i="0" u="none" strike="noStrike" kern="120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- Overheidseisen en regels </a:t>
            </a:r>
            <a:endParaRPr lang="nl-BE" sz="2400" b="0" i="0" u="none" strike="noStrike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964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Inleiding</a:t>
            </a:r>
            <a:endParaRPr lang="en-BE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E26D9-5E51-5325-9485-94F206905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Canadees multinational </a:t>
            </a:r>
          </a:p>
          <a:p>
            <a:r>
              <a:rPr lang="nl-BE"/>
              <a:t>Uitbater van gemakswinkels </a:t>
            </a:r>
          </a:p>
          <a:p>
            <a:pPr marL="0" indent="0">
              <a:buNone/>
            </a:pPr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7A88F-10E1-934A-2644-5B92F5F002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3" t="662" r="2432"/>
          <a:stretch/>
        </p:blipFill>
        <p:spPr>
          <a:xfrm>
            <a:off x="5604095" y="1372766"/>
            <a:ext cx="6587905" cy="2727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E3DA62-8560-5554-D4A1-661E6B5C4D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85" r="3827"/>
          <a:stretch/>
        </p:blipFill>
        <p:spPr>
          <a:xfrm>
            <a:off x="838200" y="3666553"/>
            <a:ext cx="6497370" cy="282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49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Voorstel</a:t>
            </a:r>
            <a:endParaRPr lang="en-BE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E26D9-5E51-5325-9485-94F206905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4000"/>
              <a:t>Limietkoers?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nl-BE" sz="4000"/>
              <a:t>75 CAD</a:t>
            </a:r>
          </a:p>
          <a:p>
            <a:pPr marL="0" indent="0">
              <a:buNone/>
            </a:pPr>
            <a:endParaRPr lang="en-BE" sz="4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121C8E-37DF-6620-BE17-3D39E8F86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3121184"/>
            <a:ext cx="5735802" cy="3508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033438-5DDC-AAA8-D569-8E4A32D69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83" y="1182766"/>
            <a:ext cx="6486832" cy="387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39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Geschiedenis</a:t>
            </a:r>
            <a:endParaRPr lang="en-BE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E7881C-2316-780D-FBDA-14B863939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268" y="1571946"/>
            <a:ext cx="9249463" cy="442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59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Raad van Bestuur / Management</a:t>
            </a:r>
            <a:endParaRPr lang="en-BE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8D55A7-2206-8CD0-5DB4-94EDEEFD3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503674"/>
            <a:ext cx="3939881" cy="24005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9D7CC8-7859-16B6-CD09-1FD795BD3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44" y="2503674"/>
            <a:ext cx="1752752" cy="29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5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Bedrijfsactiviteiten</a:t>
            </a:r>
            <a:endParaRPr lang="en-BE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E26D9-5E51-5325-9485-94F206905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/>
              <a:t>Couche-Tard </a:t>
            </a:r>
          </a:p>
          <a:p>
            <a:pPr marL="0" indent="0">
              <a:buNone/>
            </a:pPr>
            <a:r>
              <a:rPr lang="nl-BE"/>
              <a:t>-&gt;Canada</a:t>
            </a:r>
          </a:p>
          <a:p>
            <a:pPr marL="0" indent="0">
              <a:buNone/>
            </a:pPr>
            <a:r>
              <a:rPr lang="nl-BE"/>
              <a:t>-&gt;652 locaties </a:t>
            </a:r>
          </a:p>
          <a:p>
            <a:r>
              <a:rPr lang="nl-BE"/>
              <a:t>Cirkel K </a:t>
            </a:r>
          </a:p>
          <a:p>
            <a:pPr marL="0" indent="0">
              <a:buNone/>
            </a:pPr>
            <a:r>
              <a:rPr lang="nl-BE"/>
              <a:t>-&gt;+ 24 landen</a:t>
            </a:r>
          </a:p>
          <a:p>
            <a:pPr marL="0" indent="0">
              <a:buNone/>
            </a:pPr>
            <a:r>
              <a:rPr lang="nl-BE"/>
              <a:t>-&gt; Populaire gemakswinkels </a:t>
            </a:r>
          </a:p>
          <a:p>
            <a:r>
              <a:rPr lang="nl-BE" err="1"/>
              <a:t>Ingo</a:t>
            </a:r>
            <a:r>
              <a:rPr lang="nl-BE"/>
              <a:t> </a:t>
            </a:r>
          </a:p>
          <a:p>
            <a:pPr marL="0" indent="0">
              <a:buNone/>
            </a:pPr>
            <a:r>
              <a:rPr lang="nl-BE"/>
              <a:t>-&gt;Zweden en Denemarken </a:t>
            </a:r>
          </a:p>
          <a:p>
            <a:pPr marL="0" indent="0">
              <a:buNone/>
            </a:pPr>
            <a:r>
              <a:rPr lang="nl-BE"/>
              <a:t>-&gt;470 geautomatiseerde tanklocaties </a:t>
            </a:r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FC8B2-19BB-6FC1-376D-DA0DC8A7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91" t="14348" r="6030" b="9210"/>
          <a:stretch/>
        </p:blipFill>
        <p:spPr>
          <a:xfrm>
            <a:off x="3956507" y="1511928"/>
            <a:ext cx="2069941" cy="2024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95C362-574C-EA43-0FEC-A7DF14EC76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61" t="12714" r="10986" b="5952"/>
          <a:stretch/>
        </p:blipFill>
        <p:spPr>
          <a:xfrm>
            <a:off x="6402134" y="2427502"/>
            <a:ext cx="2209045" cy="2218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D3377A-E0F6-3E8C-08BA-766BA6946D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76" t="6769" r="3843" b="4406"/>
          <a:stretch/>
        </p:blipFill>
        <p:spPr>
          <a:xfrm>
            <a:off x="8986865" y="3429000"/>
            <a:ext cx="2305151" cy="228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39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37E78-F694-123B-CFE5-FCA168A5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7641"/>
          </a:xfrm>
        </p:spPr>
        <p:txBody>
          <a:bodyPr anchor="ctr">
            <a:normAutofit/>
          </a:bodyPr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Bedrijfsactiviteiten</a:t>
            </a:r>
            <a:r>
              <a:rPr lang="nl-BE"/>
              <a:t> </a:t>
            </a:r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A7CF6F14-F5E2-194D-9469-3995523F5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39" y="1581182"/>
            <a:ext cx="9065289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2252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813A-7024-14EC-0C52-ACE78526C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Bedrijfsactiviteiten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11B2E-394C-B7B7-76D1-A4363B8F1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978" y="1495602"/>
            <a:ext cx="9178044" cy="456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56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05D1F-B575-F92E-4D8A-F5606576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Financials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6A045-CCC6-83C1-C5BE-8B02B7A283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92"/>
          <a:stretch/>
        </p:blipFill>
        <p:spPr>
          <a:xfrm>
            <a:off x="781618" y="2036569"/>
            <a:ext cx="10628764" cy="311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50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0733-A393-9194-D636-B3EAFAF26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Financials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103318-E7B9-6A04-F11C-D2DA77EF0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1558" y="1681306"/>
            <a:ext cx="8148884" cy="2427078"/>
          </a:xfr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9ADE0C6-1953-4C30-4164-0027FA236C7B}"/>
              </a:ext>
            </a:extLst>
          </p:cNvPr>
          <p:cNvCxnSpPr/>
          <p:nvPr/>
        </p:nvCxnSpPr>
        <p:spPr>
          <a:xfrm rot="5400000">
            <a:off x="588476" y="3087233"/>
            <a:ext cx="2100404" cy="525101"/>
          </a:xfrm>
          <a:prstGeom prst="bentConnector3">
            <a:avLst>
              <a:gd name="adj1" fmla="val 4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062BB4-29AE-82BF-6874-6E2ADDD6E431}"/>
              </a:ext>
            </a:extLst>
          </p:cNvPr>
          <p:cNvSpPr txBox="1"/>
          <p:nvPr/>
        </p:nvSpPr>
        <p:spPr>
          <a:xfrm>
            <a:off x="955895" y="4515975"/>
            <a:ext cx="3606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b="1"/>
              <a:t>Capital Expenditures </a:t>
            </a:r>
          </a:p>
        </p:txBody>
      </p:sp>
    </p:spTree>
    <p:extLst>
      <p:ext uri="{BB962C8B-B14F-4D97-AF65-F5344CB8AC3E}">
        <p14:creationId xmlns:p14="http://schemas.microsoft.com/office/powerpoint/2010/main" val="361330863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</Words>
  <Application>Microsoft Office PowerPoint</Application>
  <PresentationFormat>Breedbeeld</PresentationFormat>
  <Paragraphs>75</Paragraphs>
  <Slides>20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8" baseType="lpstr">
      <vt:lpstr>Aptos</vt:lpstr>
      <vt:lpstr>Aptos Display</vt:lpstr>
      <vt:lpstr>Arial</vt:lpstr>
      <vt:lpstr>Lato</vt:lpstr>
      <vt:lpstr>Lato Black</vt:lpstr>
      <vt:lpstr>Symbol</vt:lpstr>
      <vt:lpstr>Wingdings</vt:lpstr>
      <vt:lpstr>Kantoorthema</vt:lpstr>
      <vt:lpstr>Alimentation Couche-Tard </vt:lpstr>
      <vt:lpstr>Inleiding</vt:lpstr>
      <vt:lpstr>Geschiedenis</vt:lpstr>
      <vt:lpstr>Raad van Bestuur / Management</vt:lpstr>
      <vt:lpstr>Bedrijfsactiviteiten</vt:lpstr>
      <vt:lpstr>Bedrijfsactiviteiten </vt:lpstr>
      <vt:lpstr>Bedrijfsactiviteiten </vt:lpstr>
      <vt:lpstr>Financials </vt:lpstr>
      <vt:lpstr>Financials </vt:lpstr>
      <vt:lpstr>Financials</vt:lpstr>
      <vt:lpstr>Financials </vt:lpstr>
      <vt:lpstr>Cash Flow </vt:lpstr>
      <vt:lpstr>Overname </vt:lpstr>
      <vt:lpstr>Potentiële overname  </vt:lpstr>
      <vt:lpstr>Waardering </vt:lpstr>
      <vt:lpstr>SWOT-analyse </vt:lpstr>
      <vt:lpstr>SWOT-analyse </vt:lpstr>
      <vt:lpstr>SWOT-analyse </vt:lpstr>
      <vt:lpstr>SWOT-analyse </vt:lpstr>
      <vt:lpstr>Voorstel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Ruben Tack</dc:creator>
  <cp:lastModifiedBy>Ruben Tack</cp:lastModifiedBy>
  <cp:revision>1</cp:revision>
  <dcterms:created xsi:type="dcterms:W3CDTF">2025-05-08T18:13:55Z</dcterms:created>
  <dcterms:modified xsi:type="dcterms:W3CDTF">2025-05-08T18:26:10Z</dcterms:modified>
</cp:coreProperties>
</file>